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22" r:id="rId17"/>
    <p:sldId id="407" r:id="rId18"/>
    <p:sldId id="406" r:id="rId19"/>
    <p:sldId id="427" r:id="rId20"/>
    <p:sldId id="410" r:id="rId21"/>
    <p:sldId id="412" r:id="rId22"/>
    <p:sldId id="413" r:id="rId23"/>
    <p:sldId id="414" r:id="rId24"/>
    <p:sldId id="415" r:id="rId25"/>
    <p:sldId id="416" r:id="rId26"/>
    <p:sldId id="417" r:id="rId27"/>
    <p:sldId id="420" r:id="rId28"/>
    <p:sldId id="411" r:id="rId29"/>
    <p:sldId id="424" r:id="rId30"/>
    <p:sldId id="425" r:id="rId31"/>
    <p:sldId id="419" r:id="rId32"/>
    <p:sldId id="429" r:id="rId33"/>
    <p:sldId id="421" r:id="rId34"/>
    <p:sldId id="426" r:id="rId35"/>
    <p:sldId id="428" r:id="rId36"/>
    <p:sldId id="405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3905-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allingbullshit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  <a:r>
              <a:rPr lang="en-US" dirty="0"/>
              <a:t>, minimal differences in inputs have huge consequences</a:t>
            </a:r>
            <a:endParaRPr lang="en-US" b="1" dirty="0"/>
          </a:p>
          <a:p>
            <a:pPr lvl="1"/>
            <a:r>
              <a:rPr lang="en-US" b="1" dirty="0"/>
              <a:t>Black-box effect</a:t>
            </a:r>
            <a:r>
              <a:rPr lang="en-US" dirty="0"/>
              <a:t>, decisions are hard to interpret even if correct</a:t>
            </a:r>
            <a:endParaRPr lang="en-US" b="1" dirty="0"/>
          </a:p>
          <a:p>
            <a:pPr lvl="1"/>
            <a:r>
              <a:rPr lang="en-US" b="1" dirty="0"/>
              <a:t>Lack of generalization</a:t>
            </a:r>
            <a:r>
              <a:rPr lang="en-US" dirty="0"/>
              <a:t>, issues for new samples if much different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AFF04-CF37-4851-926E-B41B0598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the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40D59-2508-48C5-841B-535E388B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B83376-B59A-4A38-B7F5-C50C3D33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2601798" y="1423358"/>
            <a:ext cx="7393757" cy="52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78EFD-10F9-476E-8E4D-99ED4D67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retrospective on GANs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0071D7-8FD2-4955-98A7-F97EC3C60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Alignment workshop </a:t>
            </a:r>
            <a:br>
              <a:rPr lang="en-US" dirty="0"/>
            </a:br>
            <a:r>
              <a:rPr lang="en-US" dirty="0"/>
              <a:t>(Vienna, July 2024)</a:t>
            </a:r>
          </a:p>
          <a:p>
            <a:r>
              <a:rPr lang="en-US" dirty="0"/>
              <a:t>Nicholas </a:t>
            </a:r>
            <a:r>
              <a:rPr lang="en-US" dirty="0" err="1"/>
              <a:t>Carlini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Google DeepMind,</a:t>
            </a:r>
            <a:br>
              <a:rPr lang="en-US" dirty="0"/>
            </a:br>
            <a:r>
              <a:rPr lang="en-US" dirty="0"/>
              <a:t>~46k citations</a:t>
            </a:r>
          </a:p>
        </p:txBody>
      </p:sp>
      <p:pic>
        <p:nvPicPr>
          <p:cNvPr id="4" name="nicholas_carlini_short">
            <a:hlinkClick r:id="" action="ppaction://media"/>
            <a:extLst>
              <a:ext uri="{FF2B5EF4-FFF2-40B4-BE49-F238E27FC236}">
                <a16:creationId xmlns:a16="http://schemas.microsoft.com/office/drawing/2014/main" id="{256A7ABD-F804-4B09-8CEC-34869B04F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132366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endParaRPr lang="en-US" dirty="0"/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correlations;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significantly different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endParaRPr lang="en-US" dirty="0"/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(April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on end-user machines</a:t>
            </a:r>
          </a:p>
          <a:p>
            <a:pPr lvl="1"/>
            <a:r>
              <a:rPr lang="en-US" dirty="0"/>
              <a:t>New modules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Employed for large ODE systems</a:t>
            </a:r>
          </a:p>
          <a:p>
            <a:r>
              <a:rPr lang="en-US" dirty="0"/>
              <a:t>Less training samples than replacing everything with DL!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loss function, to have system respect constraints</a:t>
            </a:r>
          </a:p>
          <a:p>
            <a:pPr lvl="1"/>
            <a:r>
              <a:rPr lang="en-US" dirty="0"/>
              <a:t>Add fake data points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extraction, like CNNs and others</a:t>
            </a:r>
          </a:p>
          <a:p>
            <a:pPr lvl="1"/>
            <a:r>
              <a:rPr lang="en-US" b="1" dirty="0"/>
              <a:t>Feature fusion</a:t>
            </a:r>
            <a:r>
              <a:rPr lang="en-US" dirty="0"/>
              <a:t>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/>
              <a:t>Downsizing parameters (from float32 to float16…to int4 !!!)</a:t>
            </a:r>
          </a:p>
          <a:p>
            <a:pPr lvl="1"/>
            <a:r>
              <a:rPr lang="en-US" dirty="0"/>
              <a:t>Loss of performance, but works decently in inference!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/>
              <a:t>Downsizing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C78C1-1B5C-40A7-91D3-2D62A468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A743D2-65D2-4D63-816F-1EC0F6291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DCEFE-E11A-472E-9AAC-5F1739BD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“Reasoning”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F3A45C-C104-44C2-B85C-B6F19DBA8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3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Ongoing discussion in the field and outside</a:t>
            </a:r>
          </a:p>
          <a:p>
            <a:endParaRPr lang="en-US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C07782-C8B6-4548-8004-714776B5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17" y="1995071"/>
            <a:ext cx="7282765" cy="4293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E8F11B-2662-426C-BAFE-D96E0392174C}"/>
              </a:ext>
            </a:extLst>
          </p:cNvPr>
          <p:cNvSpPr/>
          <p:nvPr/>
        </p:nvSpPr>
        <p:spPr>
          <a:xfrm>
            <a:off x="5354425" y="5434642"/>
            <a:ext cx="5674936" cy="5574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/>
              </a:rPr>
              <a:t>https://www.nature.com/articles/d41586-024-03905-1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492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endParaRPr lang="en-US" b="1" dirty="0"/>
          </a:p>
        </p:txBody>
      </p:sp>
      <p:pic>
        <p:nvPicPr>
          <p:cNvPr id="2050" name="Picture 2" descr="Why the Abstraction and Reasoning Corpus is interesting and important for AI">
            <a:extLst>
              <a:ext uri="{FF2B5EF4-FFF2-40B4-BE49-F238E27FC236}">
                <a16:creationId xmlns:a16="http://schemas.microsoft.com/office/drawing/2014/main" id="{B2854827-AF04-462D-BF73-2C0A4FEF2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 bwMode="auto">
          <a:xfrm>
            <a:off x="1338606" y="4311079"/>
            <a:ext cx="2859204" cy="17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 and flexible: Human program induction in abstract reasoning tasks">
            <a:extLst>
              <a:ext uri="{FF2B5EF4-FFF2-40B4-BE49-F238E27FC236}">
                <a16:creationId xmlns:a16="http://schemas.microsoft.com/office/drawing/2014/main" id="{C72C80BE-9A9B-4430-813F-709BF14CD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r="67876" b="43644"/>
          <a:stretch/>
        </p:blipFill>
        <p:spPr bwMode="auto">
          <a:xfrm>
            <a:off x="6675090" y="4110147"/>
            <a:ext cx="1942137" cy="23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st and flexible: Human program induction in abstract reasoning tasks">
            <a:extLst>
              <a:ext uri="{FF2B5EF4-FFF2-40B4-BE49-F238E27FC236}">
                <a16:creationId xmlns:a16="http://schemas.microsoft.com/office/drawing/2014/main" id="{3DD92ACF-3FC5-42FB-8CDD-E3359114D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1" r="67876"/>
          <a:stretch/>
        </p:blipFill>
        <p:spPr bwMode="auto">
          <a:xfrm>
            <a:off x="8794052" y="4348147"/>
            <a:ext cx="2618689" cy="16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3F63C-346C-4F53-B87C-7795AA7B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Time-test tuning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B74B12-6C92-488C-A289-7AC6519CA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9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D4528-610B-4B7A-93BF-D88CB8F0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Aren’t we already beyond DL?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B189D0-14FF-43F5-B61E-9707A4536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successful applications are </a:t>
            </a:r>
            <a:r>
              <a:rPr lang="en-US" b="1" dirty="0"/>
              <a:t>mix of techniques</a:t>
            </a:r>
            <a:endParaRPr lang="en-US" dirty="0"/>
          </a:p>
          <a:p>
            <a:pPr lvl="1"/>
            <a:r>
              <a:rPr lang="en-US" dirty="0" err="1"/>
              <a:t>AlphaFold</a:t>
            </a:r>
            <a:r>
              <a:rPr lang="en-US" dirty="0"/>
              <a:t> employs DL + </a:t>
            </a:r>
            <a:r>
              <a:rPr lang="en-US" b="1" dirty="0"/>
              <a:t>~30 non-DL algorithms</a:t>
            </a:r>
          </a:p>
          <a:p>
            <a:pPr lvl="1"/>
            <a:r>
              <a:rPr lang="en-US" dirty="0"/>
              <a:t>AlphaGo is </a:t>
            </a:r>
            <a:r>
              <a:rPr lang="en-US" b="1" dirty="0"/>
              <a:t>symbolic AI</a:t>
            </a:r>
            <a:r>
              <a:rPr lang="en-US" dirty="0"/>
              <a:t> (Monte-Carlo Tree Search) + Deep RL</a:t>
            </a:r>
          </a:p>
          <a:p>
            <a:pPr lvl="1"/>
            <a:r>
              <a:rPr lang="en-US" dirty="0"/>
              <a:t>Google Search employs DL + </a:t>
            </a:r>
            <a:r>
              <a:rPr lang="en-US" b="1" dirty="0"/>
              <a:t>knowledge graphs</a:t>
            </a:r>
            <a:r>
              <a:rPr lang="en-US" dirty="0"/>
              <a:t> (symbolic AI again)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uses </a:t>
            </a:r>
            <a:r>
              <a:rPr lang="en-US" b="1" dirty="0"/>
              <a:t>Reinforcement Learning</a:t>
            </a:r>
            <a:r>
              <a:rPr lang="en-US" dirty="0"/>
              <a:t> (with Human Feedback)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2819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766355"/>
          </a:xfrm>
        </p:spPr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sz="1050" dirty="0"/>
              <a:t>- Bergstrom C. &amp; West J. </a:t>
            </a:r>
            <a:r>
              <a:rPr lang="en-US" sz="1050" i="1" dirty="0"/>
              <a:t>Calling Bullshit: Data Reasoning in a Digital World</a:t>
            </a:r>
            <a:r>
              <a:rPr lang="en-US" sz="1050" dirty="0"/>
              <a:t>, </a:t>
            </a:r>
            <a:r>
              <a:rPr lang="en-US" sz="1050" dirty="0">
                <a:hlinkClick r:id="rId2"/>
              </a:rPr>
              <a:t>https://www.callingbullshit.org/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en-US" sz="1050" dirty="0"/>
              <a:t>- Chollet, F. (2019). On the measure of intelligence. </a:t>
            </a:r>
            <a:r>
              <a:rPr lang="en-US" sz="1050" dirty="0" err="1"/>
              <a:t>arXiv</a:t>
            </a:r>
            <a:r>
              <a:rPr lang="en-US" sz="1050" dirty="0"/>
              <a:t> preprint arXiv:1911.01547.</a:t>
            </a:r>
            <a:br>
              <a:rPr lang="en-US" sz="1050" dirty="0"/>
            </a:br>
            <a:r>
              <a:rPr lang="en-US" sz="1050" dirty="0"/>
              <a:t>- Cuomo, S. et al. (2022). </a:t>
            </a:r>
            <a:r>
              <a:rPr lang="en-US" sz="1050" i="1" dirty="0"/>
              <a:t>Scientific machine learning through physics–informed neural networks: Where we are and what’s next</a:t>
            </a:r>
            <a:r>
              <a:rPr lang="en-US" sz="1050" dirty="0"/>
              <a:t>. Journal of Scientific Computing, 92(3), 88.</a:t>
            </a:r>
            <a:br>
              <a:rPr lang="en-US" sz="1050" dirty="0"/>
            </a:br>
            <a:r>
              <a:rPr lang="en-US" sz="1050" dirty="0"/>
              <a:t>- De, S. et al. (2024). </a:t>
            </a:r>
            <a:r>
              <a:rPr lang="en-US" sz="1050" i="1" dirty="0"/>
              <a:t>Griffin: Mixing Gated Linear Recurrences with Local Attention for Efficient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arXiv:2402.19427.</a:t>
            </a:r>
            <a:br>
              <a:rPr lang="en-US" sz="1050" dirty="0"/>
            </a:br>
            <a:r>
              <a:rPr lang="en-US" sz="1050" dirty="0"/>
              <a:t>- Marcus, G. (2020). </a:t>
            </a:r>
            <a:r>
              <a:rPr lang="en-US" sz="1050" i="1" dirty="0"/>
              <a:t>The next decade in AI: four steps towards robust artificial intelligence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arXiv:2002.06177.</a:t>
            </a:r>
            <a:br>
              <a:rPr lang="en-US" sz="1050" dirty="0"/>
            </a:br>
            <a:r>
              <a:rPr lang="en-US" sz="1050" dirty="0"/>
              <a:t>- Gu, A., &amp; Dao, T. (2023). </a:t>
            </a:r>
            <a:r>
              <a:rPr lang="en-US" sz="1050" i="1" dirty="0"/>
              <a:t>Mamba: Linear-time sequence modeling with selective state spaces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arXiv:2312.00752.</a:t>
            </a:r>
            <a:br>
              <a:rPr lang="en-US" sz="1050" dirty="0"/>
            </a:br>
            <a:r>
              <a:rPr lang="en-US" sz="1050" dirty="0"/>
              <a:t>- Hu, E. J. et al. (2021). </a:t>
            </a:r>
            <a:r>
              <a:rPr lang="en-US" sz="1050" i="1" dirty="0" err="1"/>
              <a:t>LoRA</a:t>
            </a:r>
            <a:r>
              <a:rPr lang="en-US" sz="1050" i="1" dirty="0"/>
              <a:t>: Low-rank adaptation of large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arXiv:2106.09685.</a:t>
            </a:r>
            <a:br>
              <a:rPr lang="en-US" sz="1050" dirty="0"/>
            </a:br>
            <a:r>
              <a:rPr lang="en-US" sz="1050" dirty="0"/>
              <a:t>- Qu, X. et al. (2020). </a:t>
            </a:r>
            <a:r>
              <a:rPr lang="en-US" sz="1050" i="1" dirty="0"/>
              <a:t>Minimalistic attacks: How little it takes to fool deep reinforcement learning policies</a:t>
            </a:r>
            <a:r>
              <a:rPr lang="en-US" sz="1050" dirty="0"/>
              <a:t>. IEEE Transactions on Cognitive and Developmental Systems, 13(4), 806-817.</a:t>
            </a:r>
            <a:br>
              <a:rPr lang="en-US" sz="1050" dirty="0"/>
            </a:br>
            <a:r>
              <a:rPr lang="en-US" sz="1050" dirty="0"/>
              <a:t>- </a:t>
            </a:r>
            <a:r>
              <a:rPr lang="en-US" sz="1050" dirty="0" err="1"/>
              <a:t>Su</a:t>
            </a:r>
            <a:r>
              <a:rPr lang="en-US" sz="1050" dirty="0"/>
              <a:t>, J., Vargas, D. V., &amp; Sakurai, K. (2019). </a:t>
            </a:r>
            <a:r>
              <a:rPr lang="en-US" sz="1050" i="1" dirty="0"/>
              <a:t>One pixel attack for fooling deep neural networks</a:t>
            </a:r>
            <a:r>
              <a:rPr lang="en-US" sz="1050" dirty="0"/>
              <a:t>. IEEE Transactions on Evolutionary Computation, 23(5), 828-841.</a:t>
            </a:r>
            <a:br>
              <a:rPr lang="en-US" sz="1050" dirty="0"/>
            </a:br>
            <a:r>
              <a:rPr lang="en-US" sz="1050" dirty="0"/>
              <a:t>- Wang, T. T. et al. (2023, July). </a:t>
            </a:r>
            <a:r>
              <a:rPr lang="en-US" sz="1050" i="1" dirty="0"/>
              <a:t>Adversarial policies beat superhuman go AIs</a:t>
            </a:r>
            <a:r>
              <a:rPr lang="en-US" sz="1050" dirty="0"/>
              <a:t>. In International Conference on Machine Learning (pp. 35655-35739). PMLR.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Automated inference on criminality using face images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arXiv:1611.04135, 4038-4052.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Responses to critiques on machine learning of criminality perceptions</a:t>
            </a:r>
            <a:r>
              <a:rPr lang="en-US" sz="1050" dirty="0"/>
              <a:t> (Addendum of </a:t>
            </a:r>
            <a:r>
              <a:rPr lang="en-US" sz="1050" dirty="0" err="1"/>
              <a:t>arXiv</a:t>
            </a:r>
            <a:r>
              <a:rPr lang="en-US" sz="1050" dirty="0"/>
              <a:t>: 1611.04135). </a:t>
            </a:r>
            <a:r>
              <a:rPr lang="en-US" sz="1050" dirty="0" err="1"/>
              <a:t>arXiv</a:t>
            </a:r>
            <a:r>
              <a:rPr lang="en-US" sz="1050" dirty="0"/>
              <a:t> preprint arXiv:1611.04135.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108571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838200" y="2143874"/>
            <a:ext cx="5392491" cy="27769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6096000" y="1803787"/>
            <a:ext cx="5291051" cy="3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272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Microsoft Office PowerPoint</Application>
  <PresentationFormat>Grand écran</PresentationFormat>
  <Paragraphs>163</Paragraphs>
  <Slides>36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Bias in the data</vt:lpstr>
      <vt:lpstr>Fragility</vt:lpstr>
      <vt:lpstr>Possible solutions to fragility</vt:lpstr>
      <vt:lpstr>A retrospective on GANs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Large models on end-user machines</vt:lpstr>
      <vt:lpstr>Retrieval Augmented Generation (RAG)</vt:lpstr>
      <vt:lpstr>“Reasoning”</vt:lpstr>
      <vt:lpstr>Beyond Deep Learning…?</vt:lpstr>
      <vt:lpstr>Beyond Deep Learning…?</vt:lpstr>
      <vt:lpstr>Beyond Deep Learning…?</vt:lpstr>
      <vt:lpstr>Time-test tuning</vt:lpstr>
      <vt:lpstr>Aren’t we already beyond DL?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185</cp:revision>
  <dcterms:created xsi:type="dcterms:W3CDTF">2020-06-05T13:14:31Z</dcterms:created>
  <dcterms:modified xsi:type="dcterms:W3CDTF">2024-12-05T15:06:39Z</dcterms:modified>
</cp:coreProperties>
</file>